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0" r:id="rId3"/>
    <p:sldId id="257" r:id="rId4"/>
    <p:sldId id="271" r:id="rId5"/>
    <p:sldId id="258" r:id="rId6"/>
    <p:sldId id="259" r:id="rId7"/>
    <p:sldId id="260" r:id="rId8"/>
    <p:sldId id="261" r:id="rId9"/>
    <p:sldId id="262" r:id="rId10"/>
    <p:sldId id="263" r:id="rId11"/>
    <p:sldId id="265" r:id="rId12"/>
    <p:sldId id="266" r:id="rId13"/>
    <p:sldId id="269" r:id="rId14"/>
    <p:sldId id="268" r:id="rId15"/>
    <p:sldId id="264" r:id="rId16"/>
    <p:sldId id="267" r:id="rId1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47"/>
    <p:restoredTop sz="94626"/>
  </p:normalViewPr>
  <p:slideViewPr>
    <p:cSldViewPr snapToGrid="0">
      <p:cViewPr varScale="1">
        <p:scale>
          <a:sx n="90" d="100"/>
          <a:sy n="90" d="100"/>
        </p:scale>
        <p:origin x="232" y="7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3BBE89-883A-2690-3C91-955CB7E08DCE}"/>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p>
        </p:txBody>
      </p:sp>
      <p:sp>
        <p:nvSpPr>
          <p:cNvPr id="3" name="Subtítulo 2">
            <a:extLst>
              <a:ext uri="{FF2B5EF4-FFF2-40B4-BE49-F238E27FC236}">
                <a16:creationId xmlns:a16="http://schemas.microsoft.com/office/drawing/2014/main" id="{482D7D6F-4BC6-EBDD-6554-B81A27C9D4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4" name="Marcador de fecha 3">
            <a:extLst>
              <a:ext uri="{FF2B5EF4-FFF2-40B4-BE49-F238E27FC236}">
                <a16:creationId xmlns:a16="http://schemas.microsoft.com/office/drawing/2014/main" id="{70EA7827-EDCD-0AC3-8F54-A66F5FE12372}"/>
              </a:ext>
            </a:extLst>
          </p:cNvPr>
          <p:cNvSpPr>
            <a:spLocks noGrp="1"/>
          </p:cNvSpPr>
          <p:nvPr>
            <p:ph type="dt" sz="half" idx="10"/>
          </p:nvPr>
        </p:nvSpPr>
        <p:spPr/>
        <p:txBody>
          <a:bodyPr/>
          <a:lstStyle/>
          <a:p>
            <a:fld id="{C1F68398-4230-7C4C-8D65-771A4ADBD629}" type="datetimeFigureOut">
              <a:rPr lang="es-MX" smtClean="0"/>
              <a:t>19/03/24</a:t>
            </a:fld>
            <a:endParaRPr lang="es-MX"/>
          </a:p>
        </p:txBody>
      </p:sp>
      <p:sp>
        <p:nvSpPr>
          <p:cNvPr id="5" name="Marcador de pie de página 4">
            <a:extLst>
              <a:ext uri="{FF2B5EF4-FFF2-40B4-BE49-F238E27FC236}">
                <a16:creationId xmlns:a16="http://schemas.microsoft.com/office/drawing/2014/main" id="{41EC7544-9B79-73A4-BF8A-489E5D6718C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DB952A4-6F43-625A-E3CF-A01B82D3560E}"/>
              </a:ext>
            </a:extLst>
          </p:cNvPr>
          <p:cNvSpPr>
            <a:spLocks noGrp="1"/>
          </p:cNvSpPr>
          <p:nvPr>
            <p:ph type="sldNum" sz="quarter" idx="12"/>
          </p:nvPr>
        </p:nvSpPr>
        <p:spPr/>
        <p:txBody>
          <a:bodyPr/>
          <a:lstStyle/>
          <a:p>
            <a:fld id="{24C422F3-D944-2F4E-A58D-EE669078CDB9}" type="slidenum">
              <a:rPr lang="es-MX" smtClean="0"/>
              <a:t>‹#›</a:t>
            </a:fld>
            <a:endParaRPr lang="es-MX"/>
          </a:p>
        </p:txBody>
      </p:sp>
    </p:spTree>
    <p:extLst>
      <p:ext uri="{BB962C8B-B14F-4D97-AF65-F5344CB8AC3E}">
        <p14:creationId xmlns:p14="http://schemas.microsoft.com/office/powerpoint/2010/main" val="211167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8FDD87-DF2A-DBE7-FF36-A09FE3935C43}"/>
              </a:ext>
            </a:extLst>
          </p:cNvPr>
          <p:cNvSpPr>
            <a:spLocks noGrp="1"/>
          </p:cNvSpPr>
          <p:nvPr>
            <p:ph type="title"/>
          </p:nvPr>
        </p:nvSpPr>
        <p:spPr/>
        <p:txBody>
          <a:bodyPr/>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6A046576-2C31-A98A-A853-5AC0EEDA86E5}"/>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7CC04322-F5D9-D775-DAC3-49FCBD0E0E55}"/>
              </a:ext>
            </a:extLst>
          </p:cNvPr>
          <p:cNvSpPr>
            <a:spLocks noGrp="1"/>
          </p:cNvSpPr>
          <p:nvPr>
            <p:ph type="dt" sz="half" idx="10"/>
          </p:nvPr>
        </p:nvSpPr>
        <p:spPr/>
        <p:txBody>
          <a:bodyPr/>
          <a:lstStyle/>
          <a:p>
            <a:fld id="{C1F68398-4230-7C4C-8D65-771A4ADBD629}" type="datetimeFigureOut">
              <a:rPr lang="es-MX" smtClean="0"/>
              <a:t>19/03/24</a:t>
            </a:fld>
            <a:endParaRPr lang="es-MX"/>
          </a:p>
        </p:txBody>
      </p:sp>
      <p:sp>
        <p:nvSpPr>
          <p:cNvPr id="5" name="Marcador de pie de página 4">
            <a:extLst>
              <a:ext uri="{FF2B5EF4-FFF2-40B4-BE49-F238E27FC236}">
                <a16:creationId xmlns:a16="http://schemas.microsoft.com/office/drawing/2014/main" id="{35D6188F-AE5F-E744-7465-3343BF9DDED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8FE9DC5-4171-B810-9D8F-AD50452BC8C1}"/>
              </a:ext>
            </a:extLst>
          </p:cNvPr>
          <p:cNvSpPr>
            <a:spLocks noGrp="1"/>
          </p:cNvSpPr>
          <p:nvPr>
            <p:ph type="sldNum" sz="quarter" idx="12"/>
          </p:nvPr>
        </p:nvSpPr>
        <p:spPr/>
        <p:txBody>
          <a:bodyPr/>
          <a:lstStyle/>
          <a:p>
            <a:fld id="{24C422F3-D944-2F4E-A58D-EE669078CDB9}" type="slidenum">
              <a:rPr lang="es-MX" smtClean="0"/>
              <a:t>‹#›</a:t>
            </a:fld>
            <a:endParaRPr lang="es-MX"/>
          </a:p>
        </p:txBody>
      </p:sp>
    </p:spTree>
    <p:extLst>
      <p:ext uri="{BB962C8B-B14F-4D97-AF65-F5344CB8AC3E}">
        <p14:creationId xmlns:p14="http://schemas.microsoft.com/office/powerpoint/2010/main" val="4278411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EB4DE26-EF62-1371-DAE3-AE9CCA0828D4}"/>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5494A6FC-5A01-66DA-74A3-EE0B52305C6D}"/>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5DA3469C-1187-C7D8-40E0-01E2B697781D}"/>
              </a:ext>
            </a:extLst>
          </p:cNvPr>
          <p:cNvSpPr>
            <a:spLocks noGrp="1"/>
          </p:cNvSpPr>
          <p:nvPr>
            <p:ph type="dt" sz="half" idx="10"/>
          </p:nvPr>
        </p:nvSpPr>
        <p:spPr/>
        <p:txBody>
          <a:bodyPr/>
          <a:lstStyle/>
          <a:p>
            <a:fld id="{C1F68398-4230-7C4C-8D65-771A4ADBD629}" type="datetimeFigureOut">
              <a:rPr lang="es-MX" smtClean="0"/>
              <a:t>19/03/24</a:t>
            </a:fld>
            <a:endParaRPr lang="es-MX"/>
          </a:p>
        </p:txBody>
      </p:sp>
      <p:sp>
        <p:nvSpPr>
          <p:cNvPr id="5" name="Marcador de pie de página 4">
            <a:extLst>
              <a:ext uri="{FF2B5EF4-FFF2-40B4-BE49-F238E27FC236}">
                <a16:creationId xmlns:a16="http://schemas.microsoft.com/office/drawing/2014/main" id="{61E6528F-898C-F2B9-9284-46C0F73FD89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57E2DA4-329B-08B3-0CAA-A54C63B0FE9B}"/>
              </a:ext>
            </a:extLst>
          </p:cNvPr>
          <p:cNvSpPr>
            <a:spLocks noGrp="1"/>
          </p:cNvSpPr>
          <p:nvPr>
            <p:ph type="sldNum" sz="quarter" idx="12"/>
          </p:nvPr>
        </p:nvSpPr>
        <p:spPr/>
        <p:txBody>
          <a:bodyPr/>
          <a:lstStyle/>
          <a:p>
            <a:fld id="{24C422F3-D944-2F4E-A58D-EE669078CDB9}" type="slidenum">
              <a:rPr lang="es-MX" smtClean="0"/>
              <a:t>‹#›</a:t>
            </a:fld>
            <a:endParaRPr lang="es-MX"/>
          </a:p>
        </p:txBody>
      </p:sp>
    </p:spTree>
    <p:extLst>
      <p:ext uri="{BB962C8B-B14F-4D97-AF65-F5344CB8AC3E}">
        <p14:creationId xmlns:p14="http://schemas.microsoft.com/office/powerpoint/2010/main" val="125605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06965C-7327-609D-2238-A92D9BC23757}"/>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1F8ADF7A-2338-F1A8-F081-A9DD90E82399}"/>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3F88D41E-F13E-DF73-3354-677EAD19F74F}"/>
              </a:ext>
            </a:extLst>
          </p:cNvPr>
          <p:cNvSpPr>
            <a:spLocks noGrp="1"/>
          </p:cNvSpPr>
          <p:nvPr>
            <p:ph type="dt" sz="half" idx="10"/>
          </p:nvPr>
        </p:nvSpPr>
        <p:spPr/>
        <p:txBody>
          <a:bodyPr/>
          <a:lstStyle/>
          <a:p>
            <a:fld id="{C1F68398-4230-7C4C-8D65-771A4ADBD629}" type="datetimeFigureOut">
              <a:rPr lang="es-MX" smtClean="0"/>
              <a:t>19/03/24</a:t>
            </a:fld>
            <a:endParaRPr lang="es-MX"/>
          </a:p>
        </p:txBody>
      </p:sp>
      <p:sp>
        <p:nvSpPr>
          <p:cNvPr id="5" name="Marcador de pie de página 4">
            <a:extLst>
              <a:ext uri="{FF2B5EF4-FFF2-40B4-BE49-F238E27FC236}">
                <a16:creationId xmlns:a16="http://schemas.microsoft.com/office/drawing/2014/main" id="{017CF742-13F2-13B0-7836-251ABD264EF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929E1C6-430F-E8DC-7770-80BA2839D33B}"/>
              </a:ext>
            </a:extLst>
          </p:cNvPr>
          <p:cNvSpPr>
            <a:spLocks noGrp="1"/>
          </p:cNvSpPr>
          <p:nvPr>
            <p:ph type="sldNum" sz="quarter" idx="12"/>
          </p:nvPr>
        </p:nvSpPr>
        <p:spPr/>
        <p:txBody>
          <a:bodyPr/>
          <a:lstStyle/>
          <a:p>
            <a:fld id="{24C422F3-D944-2F4E-A58D-EE669078CDB9}" type="slidenum">
              <a:rPr lang="es-MX" smtClean="0"/>
              <a:t>‹#›</a:t>
            </a:fld>
            <a:endParaRPr lang="es-MX"/>
          </a:p>
        </p:txBody>
      </p:sp>
    </p:spTree>
    <p:extLst>
      <p:ext uri="{BB962C8B-B14F-4D97-AF65-F5344CB8AC3E}">
        <p14:creationId xmlns:p14="http://schemas.microsoft.com/office/powerpoint/2010/main" val="89049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A54F08-C528-CA00-1860-14382D21262D}"/>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p>
        </p:txBody>
      </p:sp>
      <p:sp>
        <p:nvSpPr>
          <p:cNvPr id="3" name="Marcador de texto 2">
            <a:extLst>
              <a:ext uri="{FF2B5EF4-FFF2-40B4-BE49-F238E27FC236}">
                <a16:creationId xmlns:a16="http://schemas.microsoft.com/office/drawing/2014/main" id="{E56455B5-C32C-1D36-E54A-D79395E58F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5AFCBF31-5E5B-CA91-A8E1-7D7CFDFABECB}"/>
              </a:ext>
            </a:extLst>
          </p:cNvPr>
          <p:cNvSpPr>
            <a:spLocks noGrp="1"/>
          </p:cNvSpPr>
          <p:nvPr>
            <p:ph type="dt" sz="half" idx="10"/>
          </p:nvPr>
        </p:nvSpPr>
        <p:spPr/>
        <p:txBody>
          <a:bodyPr/>
          <a:lstStyle/>
          <a:p>
            <a:fld id="{C1F68398-4230-7C4C-8D65-771A4ADBD629}" type="datetimeFigureOut">
              <a:rPr lang="es-MX" smtClean="0"/>
              <a:t>19/03/24</a:t>
            </a:fld>
            <a:endParaRPr lang="es-MX"/>
          </a:p>
        </p:txBody>
      </p:sp>
      <p:sp>
        <p:nvSpPr>
          <p:cNvPr id="5" name="Marcador de pie de página 4">
            <a:extLst>
              <a:ext uri="{FF2B5EF4-FFF2-40B4-BE49-F238E27FC236}">
                <a16:creationId xmlns:a16="http://schemas.microsoft.com/office/drawing/2014/main" id="{D98DA284-CF5D-0F68-4ADB-0DF679F7A61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1E4C573-F59B-B5B4-11B0-E6122F34D396}"/>
              </a:ext>
            </a:extLst>
          </p:cNvPr>
          <p:cNvSpPr>
            <a:spLocks noGrp="1"/>
          </p:cNvSpPr>
          <p:nvPr>
            <p:ph type="sldNum" sz="quarter" idx="12"/>
          </p:nvPr>
        </p:nvSpPr>
        <p:spPr/>
        <p:txBody>
          <a:bodyPr/>
          <a:lstStyle/>
          <a:p>
            <a:fld id="{24C422F3-D944-2F4E-A58D-EE669078CDB9}" type="slidenum">
              <a:rPr lang="es-MX" smtClean="0"/>
              <a:t>‹#›</a:t>
            </a:fld>
            <a:endParaRPr lang="es-MX"/>
          </a:p>
        </p:txBody>
      </p:sp>
    </p:spTree>
    <p:extLst>
      <p:ext uri="{BB962C8B-B14F-4D97-AF65-F5344CB8AC3E}">
        <p14:creationId xmlns:p14="http://schemas.microsoft.com/office/powerpoint/2010/main" val="962358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2CC18C-357D-D42D-6D4A-0D42A1F74477}"/>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BBC66B6D-9B6D-A6F5-AA88-29F7BC76153E}"/>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contenido 3">
            <a:extLst>
              <a:ext uri="{FF2B5EF4-FFF2-40B4-BE49-F238E27FC236}">
                <a16:creationId xmlns:a16="http://schemas.microsoft.com/office/drawing/2014/main" id="{5422FDBE-3C5B-ED2B-3442-2F60BC44613C}"/>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fecha 4">
            <a:extLst>
              <a:ext uri="{FF2B5EF4-FFF2-40B4-BE49-F238E27FC236}">
                <a16:creationId xmlns:a16="http://schemas.microsoft.com/office/drawing/2014/main" id="{26A3EE58-6217-F419-7771-CC09FFA344C5}"/>
              </a:ext>
            </a:extLst>
          </p:cNvPr>
          <p:cNvSpPr>
            <a:spLocks noGrp="1"/>
          </p:cNvSpPr>
          <p:nvPr>
            <p:ph type="dt" sz="half" idx="10"/>
          </p:nvPr>
        </p:nvSpPr>
        <p:spPr/>
        <p:txBody>
          <a:bodyPr/>
          <a:lstStyle/>
          <a:p>
            <a:fld id="{C1F68398-4230-7C4C-8D65-771A4ADBD629}" type="datetimeFigureOut">
              <a:rPr lang="es-MX" smtClean="0"/>
              <a:t>19/03/24</a:t>
            </a:fld>
            <a:endParaRPr lang="es-MX"/>
          </a:p>
        </p:txBody>
      </p:sp>
      <p:sp>
        <p:nvSpPr>
          <p:cNvPr id="6" name="Marcador de pie de página 5">
            <a:extLst>
              <a:ext uri="{FF2B5EF4-FFF2-40B4-BE49-F238E27FC236}">
                <a16:creationId xmlns:a16="http://schemas.microsoft.com/office/drawing/2014/main" id="{3B9439C4-B71A-ABE2-6E99-A42E50D9C487}"/>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2F0168BA-5C98-E8C0-B7B8-5E21E96E6E4C}"/>
              </a:ext>
            </a:extLst>
          </p:cNvPr>
          <p:cNvSpPr>
            <a:spLocks noGrp="1"/>
          </p:cNvSpPr>
          <p:nvPr>
            <p:ph type="sldNum" sz="quarter" idx="12"/>
          </p:nvPr>
        </p:nvSpPr>
        <p:spPr/>
        <p:txBody>
          <a:bodyPr/>
          <a:lstStyle/>
          <a:p>
            <a:fld id="{24C422F3-D944-2F4E-A58D-EE669078CDB9}" type="slidenum">
              <a:rPr lang="es-MX" smtClean="0"/>
              <a:t>‹#›</a:t>
            </a:fld>
            <a:endParaRPr lang="es-MX"/>
          </a:p>
        </p:txBody>
      </p:sp>
    </p:spTree>
    <p:extLst>
      <p:ext uri="{BB962C8B-B14F-4D97-AF65-F5344CB8AC3E}">
        <p14:creationId xmlns:p14="http://schemas.microsoft.com/office/powerpoint/2010/main" val="3161851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1C1030-9B5E-5552-E4EB-FC3F02ABC9C7}"/>
              </a:ext>
            </a:extLst>
          </p:cNvPr>
          <p:cNvSpPr>
            <a:spLocks noGrp="1"/>
          </p:cNvSpPr>
          <p:nvPr>
            <p:ph type="title"/>
          </p:nvPr>
        </p:nvSpPr>
        <p:spPr>
          <a:xfrm>
            <a:off x="839788" y="365125"/>
            <a:ext cx="10515600" cy="1325563"/>
          </a:xfrm>
        </p:spPr>
        <p:txBody>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D42CA270-8ACA-5ED8-C29F-8833AA2DBD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DEC675D4-5850-06E2-B9EF-ECBAA6D9E28E}"/>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texto 4">
            <a:extLst>
              <a:ext uri="{FF2B5EF4-FFF2-40B4-BE49-F238E27FC236}">
                <a16:creationId xmlns:a16="http://schemas.microsoft.com/office/drawing/2014/main" id="{4D7A6FB6-B7F9-400B-6742-E0EE7D6049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D660EAB2-87ED-3708-B175-D5879904A0FF}"/>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7" name="Marcador de fecha 6">
            <a:extLst>
              <a:ext uri="{FF2B5EF4-FFF2-40B4-BE49-F238E27FC236}">
                <a16:creationId xmlns:a16="http://schemas.microsoft.com/office/drawing/2014/main" id="{6EC24DB2-A2A2-B2AD-1714-7B96F6577D1F}"/>
              </a:ext>
            </a:extLst>
          </p:cNvPr>
          <p:cNvSpPr>
            <a:spLocks noGrp="1"/>
          </p:cNvSpPr>
          <p:nvPr>
            <p:ph type="dt" sz="half" idx="10"/>
          </p:nvPr>
        </p:nvSpPr>
        <p:spPr/>
        <p:txBody>
          <a:bodyPr/>
          <a:lstStyle/>
          <a:p>
            <a:fld id="{C1F68398-4230-7C4C-8D65-771A4ADBD629}" type="datetimeFigureOut">
              <a:rPr lang="es-MX" smtClean="0"/>
              <a:t>19/03/24</a:t>
            </a:fld>
            <a:endParaRPr lang="es-MX"/>
          </a:p>
        </p:txBody>
      </p:sp>
      <p:sp>
        <p:nvSpPr>
          <p:cNvPr id="8" name="Marcador de pie de página 7">
            <a:extLst>
              <a:ext uri="{FF2B5EF4-FFF2-40B4-BE49-F238E27FC236}">
                <a16:creationId xmlns:a16="http://schemas.microsoft.com/office/drawing/2014/main" id="{8EEC1E90-56A9-7237-E2A4-0ED0B39C3877}"/>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D40E2C37-A2C0-ED6D-C50C-87FB5FB02148}"/>
              </a:ext>
            </a:extLst>
          </p:cNvPr>
          <p:cNvSpPr>
            <a:spLocks noGrp="1"/>
          </p:cNvSpPr>
          <p:nvPr>
            <p:ph type="sldNum" sz="quarter" idx="12"/>
          </p:nvPr>
        </p:nvSpPr>
        <p:spPr/>
        <p:txBody>
          <a:bodyPr/>
          <a:lstStyle/>
          <a:p>
            <a:fld id="{24C422F3-D944-2F4E-A58D-EE669078CDB9}" type="slidenum">
              <a:rPr lang="es-MX" smtClean="0"/>
              <a:t>‹#›</a:t>
            </a:fld>
            <a:endParaRPr lang="es-MX"/>
          </a:p>
        </p:txBody>
      </p:sp>
    </p:spTree>
    <p:extLst>
      <p:ext uri="{BB962C8B-B14F-4D97-AF65-F5344CB8AC3E}">
        <p14:creationId xmlns:p14="http://schemas.microsoft.com/office/powerpoint/2010/main" val="3709846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E55AE1-E3BE-3369-1A9D-47AE548F12A7}"/>
              </a:ext>
            </a:extLst>
          </p:cNvPr>
          <p:cNvSpPr>
            <a:spLocks noGrp="1"/>
          </p:cNvSpPr>
          <p:nvPr>
            <p:ph type="title"/>
          </p:nvPr>
        </p:nvSpPr>
        <p:spPr/>
        <p:txBody>
          <a:bodyPr/>
          <a:lstStyle/>
          <a:p>
            <a:r>
              <a:rPr lang="es-MX"/>
              <a:t>Haz clic para modificar el estilo de título del patrón</a:t>
            </a:r>
          </a:p>
        </p:txBody>
      </p:sp>
      <p:sp>
        <p:nvSpPr>
          <p:cNvPr id="3" name="Marcador de fecha 2">
            <a:extLst>
              <a:ext uri="{FF2B5EF4-FFF2-40B4-BE49-F238E27FC236}">
                <a16:creationId xmlns:a16="http://schemas.microsoft.com/office/drawing/2014/main" id="{4F9F96F9-E29C-2481-B53B-381EEBF8833D}"/>
              </a:ext>
            </a:extLst>
          </p:cNvPr>
          <p:cNvSpPr>
            <a:spLocks noGrp="1"/>
          </p:cNvSpPr>
          <p:nvPr>
            <p:ph type="dt" sz="half" idx="10"/>
          </p:nvPr>
        </p:nvSpPr>
        <p:spPr/>
        <p:txBody>
          <a:bodyPr/>
          <a:lstStyle/>
          <a:p>
            <a:fld id="{C1F68398-4230-7C4C-8D65-771A4ADBD629}" type="datetimeFigureOut">
              <a:rPr lang="es-MX" smtClean="0"/>
              <a:t>19/03/24</a:t>
            </a:fld>
            <a:endParaRPr lang="es-MX"/>
          </a:p>
        </p:txBody>
      </p:sp>
      <p:sp>
        <p:nvSpPr>
          <p:cNvPr id="4" name="Marcador de pie de página 3">
            <a:extLst>
              <a:ext uri="{FF2B5EF4-FFF2-40B4-BE49-F238E27FC236}">
                <a16:creationId xmlns:a16="http://schemas.microsoft.com/office/drawing/2014/main" id="{29D63D74-BD49-34A1-598A-20422157CE9B}"/>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A3E65FE4-AEBF-38E3-0315-8BB2841E521A}"/>
              </a:ext>
            </a:extLst>
          </p:cNvPr>
          <p:cNvSpPr>
            <a:spLocks noGrp="1"/>
          </p:cNvSpPr>
          <p:nvPr>
            <p:ph type="sldNum" sz="quarter" idx="12"/>
          </p:nvPr>
        </p:nvSpPr>
        <p:spPr/>
        <p:txBody>
          <a:bodyPr/>
          <a:lstStyle/>
          <a:p>
            <a:fld id="{24C422F3-D944-2F4E-A58D-EE669078CDB9}" type="slidenum">
              <a:rPr lang="es-MX" smtClean="0"/>
              <a:t>‹#›</a:t>
            </a:fld>
            <a:endParaRPr lang="es-MX"/>
          </a:p>
        </p:txBody>
      </p:sp>
    </p:spTree>
    <p:extLst>
      <p:ext uri="{BB962C8B-B14F-4D97-AF65-F5344CB8AC3E}">
        <p14:creationId xmlns:p14="http://schemas.microsoft.com/office/powerpoint/2010/main" val="2496977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7402457-0F7C-7ADB-DD1B-366C6999FAA5}"/>
              </a:ext>
            </a:extLst>
          </p:cNvPr>
          <p:cNvSpPr>
            <a:spLocks noGrp="1"/>
          </p:cNvSpPr>
          <p:nvPr>
            <p:ph type="dt" sz="half" idx="10"/>
          </p:nvPr>
        </p:nvSpPr>
        <p:spPr/>
        <p:txBody>
          <a:bodyPr/>
          <a:lstStyle/>
          <a:p>
            <a:fld id="{C1F68398-4230-7C4C-8D65-771A4ADBD629}" type="datetimeFigureOut">
              <a:rPr lang="es-MX" smtClean="0"/>
              <a:t>19/03/24</a:t>
            </a:fld>
            <a:endParaRPr lang="es-MX"/>
          </a:p>
        </p:txBody>
      </p:sp>
      <p:sp>
        <p:nvSpPr>
          <p:cNvPr id="3" name="Marcador de pie de página 2">
            <a:extLst>
              <a:ext uri="{FF2B5EF4-FFF2-40B4-BE49-F238E27FC236}">
                <a16:creationId xmlns:a16="http://schemas.microsoft.com/office/drawing/2014/main" id="{D5C921F2-7736-CA34-F475-090DCF25C967}"/>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7598FCE4-BC38-870B-895D-82F41D6A2813}"/>
              </a:ext>
            </a:extLst>
          </p:cNvPr>
          <p:cNvSpPr>
            <a:spLocks noGrp="1"/>
          </p:cNvSpPr>
          <p:nvPr>
            <p:ph type="sldNum" sz="quarter" idx="12"/>
          </p:nvPr>
        </p:nvSpPr>
        <p:spPr/>
        <p:txBody>
          <a:bodyPr/>
          <a:lstStyle/>
          <a:p>
            <a:fld id="{24C422F3-D944-2F4E-A58D-EE669078CDB9}" type="slidenum">
              <a:rPr lang="es-MX" smtClean="0"/>
              <a:t>‹#›</a:t>
            </a:fld>
            <a:endParaRPr lang="es-MX"/>
          </a:p>
        </p:txBody>
      </p:sp>
    </p:spTree>
    <p:extLst>
      <p:ext uri="{BB962C8B-B14F-4D97-AF65-F5344CB8AC3E}">
        <p14:creationId xmlns:p14="http://schemas.microsoft.com/office/powerpoint/2010/main" val="3788282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A5E9E-9B3B-925D-4530-B5843F4C35BE}"/>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3BF44953-01C5-80E7-84C7-2C8586CB27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texto 3">
            <a:extLst>
              <a:ext uri="{FF2B5EF4-FFF2-40B4-BE49-F238E27FC236}">
                <a16:creationId xmlns:a16="http://schemas.microsoft.com/office/drawing/2014/main" id="{08D10383-07D1-2701-80A8-5A52DD9B0E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CA554559-AE1A-6D6F-80AA-FDBBFE5F36FB}"/>
              </a:ext>
            </a:extLst>
          </p:cNvPr>
          <p:cNvSpPr>
            <a:spLocks noGrp="1"/>
          </p:cNvSpPr>
          <p:nvPr>
            <p:ph type="dt" sz="half" idx="10"/>
          </p:nvPr>
        </p:nvSpPr>
        <p:spPr/>
        <p:txBody>
          <a:bodyPr/>
          <a:lstStyle/>
          <a:p>
            <a:fld id="{C1F68398-4230-7C4C-8D65-771A4ADBD629}" type="datetimeFigureOut">
              <a:rPr lang="es-MX" smtClean="0"/>
              <a:t>19/03/24</a:t>
            </a:fld>
            <a:endParaRPr lang="es-MX"/>
          </a:p>
        </p:txBody>
      </p:sp>
      <p:sp>
        <p:nvSpPr>
          <p:cNvPr id="6" name="Marcador de pie de página 5">
            <a:extLst>
              <a:ext uri="{FF2B5EF4-FFF2-40B4-BE49-F238E27FC236}">
                <a16:creationId xmlns:a16="http://schemas.microsoft.com/office/drawing/2014/main" id="{2BA1D3B6-0904-8850-BA13-4C1426EB56E0}"/>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B8F9E5EC-0DE9-CDAA-4248-543561BF0442}"/>
              </a:ext>
            </a:extLst>
          </p:cNvPr>
          <p:cNvSpPr>
            <a:spLocks noGrp="1"/>
          </p:cNvSpPr>
          <p:nvPr>
            <p:ph type="sldNum" sz="quarter" idx="12"/>
          </p:nvPr>
        </p:nvSpPr>
        <p:spPr/>
        <p:txBody>
          <a:bodyPr/>
          <a:lstStyle/>
          <a:p>
            <a:fld id="{24C422F3-D944-2F4E-A58D-EE669078CDB9}" type="slidenum">
              <a:rPr lang="es-MX" smtClean="0"/>
              <a:t>‹#›</a:t>
            </a:fld>
            <a:endParaRPr lang="es-MX"/>
          </a:p>
        </p:txBody>
      </p:sp>
    </p:spTree>
    <p:extLst>
      <p:ext uri="{BB962C8B-B14F-4D97-AF65-F5344CB8AC3E}">
        <p14:creationId xmlns:p14="http://schemas.microsoft.com/office/powerpoint/2010/main" val="915403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E248F7-0EBE-B168-D279-90F3B77DBF28}"/>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posición de imagen 2">
            <a:extLst>
              <a:ext uri="{FF2B5EF4-FFF2-40B4-BE49-F238E27FC236}">
                <a16:creationId xmlns:a16="http://schemas.microsoft.com/office/drawing/2014/main" id="{266C7244-25A8-A77A-24BB-4115D70965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E3EE96F2-0D06-3094-9787-A27B04AEB8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61C1238B-E3FA-2751-CB87-046FB9C97ABD}"/>
              </a:ext>
            </a:extLst>
          </p:cNvPr>
          <p:cNvSpPr>
            <a:spLocks noGrp="1"/>
          </p:cNvSpPr>
          <p:nvPr>
            <p:ph type="dt" sz="half" idx="10"/>
          </p:nvPr>
        </p:nvSpPr>
        <p:spPr/>
        <p:txBody>
          <a:bodyPr/>
          <a:lstStyle/>
          <a:p>
            <a:fld id="{C1F68398-4230-7C4C-8D65-771A4ADBD629}" type="datetimeFigureOut">
              <a:rPr lang="es-MX" smtClean="0"/>
              <a:t>19/03/24</a:t>
            </a:fld>
            <a:endParaRPr lang="es-MX"/>
          </a:p>
        </p:txBody>
      </p:sp>
      <p:sp>
        <p:nvSpPr>
          <p:cNvPr id="6" name="Marcador de pie de página 5">
            <a:extLst>
              <a:ext uri="{FF2B5EF4-FFF2-40B4-BE49-F238E27FC236}">
                <a16:creationId xmlns:a16="http://schemas.microsoft.com/office/drawing/2014/main" id="{9EE9ADCA-2C84-E110-2F25-CB9BED51F81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AEAF7806-A6E4-5BDD-78BF-09DFAACFA1D6}"/>
              </a:ext>
            </a:extLst>
          </p:cNvPr>
          <p:cNvSpPr>
            <a:spLocks noGrp="1"/>
          </p:cNvSpPr>
          <p:nvPr>
            <p:ph type="sldNum" sz="quarter" idx="12"/>
          </p:nvPr>
        </p:nvSpPr>
        <p:spPr/>
        <p:txBody>
          <a:bodyPr/>
          <a:lstStyle/>
          <a:p>
            <a:fld id="{24C422F3-D944-2F4E-A58D-EE669078CDB9}" type="slidenum">
              <a:rPr lang="es-MX" smtClean="0"/>
              <a:t>‹#›</a:t>
            </a:fld>
            <a:endParaRPr lang="es-MX"/>
          </a:p>
        </p:txBody>
      </p:sp>
    </p:spTree>
    <p:extLst>
      <p:ext uri="{BB962C8B-B14F-4D97-AF65-F5344CB8AC3E}">
        <p14:creationId xmlns:p14="http://schemas.microsoft.com/office/powerpoint/2010/main" val="2113369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EE1316B-95F0-F0F0-5F9A-0070A7632A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913495D1-45EE-E2E8-B6AF-35872BA5BB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0B53EEE3-8385-31A2-E449-79E5847BBF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68398-4230-7C4C-8D65-771A4ADBD629}" type="datetimeFigureOut">
              <a:rPr lang="es-MX" smtClean="0"/>
              <a:t>19/03/24</a:t>
            </a:fld>
            <a:endParaRPr lang="es-MX"/>
          </a:p>
        </p:txBody>
      </p:sp>
      <p:sp>
        <p:nvSpPr>
          <p:cNvPr id="5" name="Marcador de pie de página 4">
            <a:extLst>
              <a:ext uri="{FF2B5EF4-FFF2-40B4-BE49-F238E27FC236}">
                <a16:creationId xmlns:a16="http://schemas.microsoft.com/office/drawing/2014/main" id="{25EF557B-995D-592E-2365-3DB0775F5A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EB1D2E7-9DD4-528A-756A-D9684EA3BF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C422F3-D944-2F4E-A58D-EE669078CDB9}" type="slidenum">
              <a:rPr lang="es-MX" smtClean="0"/>
              <a:t>‹#›</a:t>
            </a:fld>
            <a:endParaRPr lang="es-MX"/>
          </a:p>
        </p:txBody>
      </p:sp>
    </p:spTree>
    <p:extLst>
      <p:ext uri="{BB962C8B-B14F-4D97-AF65-F5344CB8AC3E}">
        <p14:creationId xmlns:p14="http://schemas.microsoft.com/office/powerpoint/2010/main" val="4040080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public.tableau.com/app/profile/santiago.ayala.lomelin/viz/WalmartProyecto4/Dashboard1?publish=ye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code/aslanahmedov/walmart-sales-forecasting/input"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People Planning">
            <a:extLst>
              <a:ext uri="{FF2B5EF4-FFF2-40B4-BE49-F238E27FC236}">
                <a16:creationId xmlns:a16="http://schemas.microsoft.com/office/drawing/2014/main" id="{A480591D-8929-51EE-9CC2-8A5D68014E4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4D901F0-5B30-8EC6-1A3D-ACC924202EF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s-MX" sz="5200">
                <a:solidFill>
                  <a:srgbClr val="FFFFFF"/>
                </a:solidFill>
              </a:rPr>
              <a:t>Project # 4</a:t>
            </a:r>
            <a:br>
              <a:rPr lang="es-MX" sz="5200">
                <a:solidFill>
                  <a:srgbClr val="FFFFFF"/>
                </a:solidFill>
              </a:rPr>
            </a:br>
            <a:r>
              <a:rPr lang="es-MX" sz="5200">
                <a:solidFill>
                  <a:srgbClr val="FFFFFF"/>
                </a:solidFill>
              </a:rPr>
              <a:t>Data Model Implementation</a:t>
            </a:r>
          </a:p>
        </p:txBody>
      </p:sp>
      <p:sp>
        <p:nvSpPr>
          <p:cNvPr id="3" name="Subtítulo 2">
            <a:extLst>
              <a:ext uri="{FF2B5EF4-FFF2-40B4-BE49-F238E27FC236}">
                <a16:creationId xmlns:a16="http://schemas.microsoft.com/office/drawing/2014/main" id="{2675BC75-708B-1B9D-11B2-2EB26D17D5F2}"/>
              </a:ext>
            </a:extLst>
          </p:cNvPr>
          <p:cNvSpPr>
            <a:spLocks noGrp="1"/>
          </p:cNvSpPr>
          <p:nvPr>
            <p:ph type="subTitle" idx="1"/>
          </p:nvPr>
        </p:nvSpPr>
        <p:spPr>
          <a:xfrm>
            <a:off x="1100050" y="4072043"/>
            <a:ext cx="10344697" cy="2785947"/>
          </a:xfrm>
          <a:effectLst>
            <a:outerShdw blurRad="50800" dist="38100" dir="2700000" algn="tl" rotWithShape="0">
              <a:prstClr val="black">
                <a:alpha val="40000"/>
              </a:prstClr>
            </a:outerShdw>
          </a:effectLst>
        </p:spPr>
        <p:txBody>
          <a:bodyPr>
            <a:normAutofit lnSpcReduction="10000"/>
          </a:bodyPr>
          <a:lstStyle/>
          <a:p>
            <a:r>
              <a:rPr lang="es-MX" sz="3200" dirty="0">
                <a:solidFill>
                  <a:srgbClr val="FFFFFF"/>
                </a:solidFill>
              </a:rPr>
              <a:t>Walmart Sales Predictions</a:t>
            </a:r>
          </a:p>
          <a:p>
            <a:endParaRPr lang="es-MX" sz="3200" dirty="0">
              <a:solidFill>
                <a:srgbClr val="FFFFFF"/>
              </a:solidFill>
            </a:endParaRPr>
          </a:p>
          <a:p>
            <a:r>
              <a:rPr lang="es-MX" sz="3200" dirty="0">
                <a:solidFill>
                  <a:srgbClr val="FFFFFF"/>
                </a:solidFill>
              </a:rPr>
              <a:t>Ana Brissa Miranda</a:t>
            </a:r>
          </a:p>
          <a:p>
            <a:r>
              <a:rPr lang="es-MX" sz="3200" dirty="0">
                <a:solidFill>
                  <a:srgbClr val="FFFFFF"/>
                </a:solidFill>
              </a:rPr>
              <a:t>Santiago Ayala </a:t>
            </a:r>
          </a:p>
          <a:p>
            <a:r>
              <a:rPr lang="es-MX" sz="3200" dirty="0">
                <a:solidFill>
                  <a:srgbClr val="FFFFFF"/>
                </a:solidFill>
              </a:rPr>
              <a:t>Ana Sofia Garrido</a:t>
            </a:r>
          </a:p>
        </p:txBody>
      </p:sp>
    </p:spTree>
    <p:extLst>
      <p:ext uri="{BB962C8B-B14F-4D97-AF65-F5344CB8AC3E}">
        <p14:creationId xmlns:p14="http://schemas.microsoft.com/office/powerpoint/2010/main" val="55966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A840A8-9B53-2474-2012-4B642B3107FC}"/>
              </a:ext>
            </a:extLst>
          </p:cNvPr>
          <p:cNvSpPr>
            <a:spLocks noGrp="1"/>
          </p:cNvSpPr>
          <p:nvPr>
            <p:ph type="title"/>
          </p:nvPr>
        </p:nvSpPr>
        <p:spPr>
          <a:xfrm>
            <a:off x="630936" y="502920"/>
            <a:ext cx="3419856" cy="1463040"/>
          </a:xfrm>
        </p:spPr>
        <p:txBody>
          <a:bodyPr anchor="ctr">
            <a:normAutofit/>
          </a:bodyPr>
          <a:lstStyle/>
          <a:p>
            <a:r>
              <a:rPr lang="es-MX" sz="4800"/>
              <a:t>Data clean up:</a:t>
            </a:r>
          </a:p>
        </p:txBody>
      </p:sp>
      <p:sp>
        <p:nvSpPr>
          <p:cNvPr id="615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1C6CD62-A7A1-36F1-B248-9386162A92E6}"/>
              </a:ext>
            </a:extLst>
          </p:cNvPr>
          <p:cNvSpPr>
            <a:spLocks noGrp="1"/>
          </p:cNvSpPr>
          <p:nvPr>
            <p:ph idx="1"/>
          </p:nvPr>
        </p:nvSpPr>
        <p:spPr>
          <a:xfrm>
            <a:off x="4654295" y="502920"/>
            <a:ext cx="6894576" cy="1463040"/>
          </a:xfrm>
        </p:spPr>
        <p:txBody>
          <a:bodyPr anchor="ctr">
            <a:normAutofit/>
          </a:bodyPr>
          <a:lstStyle/>
          <a:p>
            <a:r>
              <a:rPr lang="es-MX" sz="2200"/>
              <a:t>WK Sales vs Unemployment</a:t>
            </a:r>
          </a:p>
          <a:p>
            <a:pPr lvl="1"/>
            <a:r>
              <a:rPr lang="es-MX" sz="2200"/>
              <a:t>There isn’t relation between them</a:t>
            </a:r>
          </a:p>
        </p:txBody>
      </p:sp>
      <p:pic>
        <p:nvPicPr>
          <p:cNvPr id="6146" name="Picture 2">
            <a:extLst>
              <a:ext uri="{FF2B5EF4-FFF2-40B4-BE49-F238E27FC236}">
                <a16:creationId xmlns:a16="http://schemas.microsoft.com/office/drawing/2014/main" id="{3D030CFB-4396-EBD0-E62A-070677E4F8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2523743"/>
            <a:ext cx="10917936" cy="349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500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76B18F-C36B-9FBF-9E16-D55D7AAE0F69}"/>
              </a:ext>
            </a:extLst>
          </p:cNvPr>
          <p:cNvSpPr>
            <a:spLocks noGrp="1"/>
          </p:cNvSpPr>
          <p:nvPr>
            <p:ph type="title"/>
          </p:nvPr>
        </p:nvSpPr>
        <p:spPr>
          <a:xfrm>
            <a:off x="1113810" y="2960716"/>
            <a:ext cx="4036334" cy="2387600"/>
          </a:xfrm>
        </p:spPr>
        <p:txBody>
          <a:bodyPr vert="horz" lIns="91440" tIns="45720" rIns="91440" bIns="45720" rtlCol="0" anchor="t">
            <a:normAutofit fontScale="90000"/>
          </a:bodyPr>
          <a:lstStyle/>
          <a:p>
            <a:r>
              <a:rPr lang="en-US" sz="5400" kern="1200" dirty="0">
                <a:solidFill>
                  <a:schemeClr val="tx1"/>
                </a:solidFill>
                <a:latin typeface="+mj-lt"/>
                <a:ea typeface="+mj-ea"/>
                <a:cs typeface="+mj-cs"/>
              </a:rPr>
              <a:t>Correlation with store and </a:t>
            </a:r>
            <a:r>
              <a:rPr lang="en-US" sz="5400" kern="1200" dirty="0" err="1">
                <a:solidFill>
                  <a:schemeClr val="tx1"/>
                </a:solidFill>
                <a:latin typeface="+mj-lt"/>
                <a:ea typeface="+mj-ea"/>
                <a:cs typeface="+mj-cs"/>
              </a:rPr>
              <a:t>Isholiday</a:t>
            </a:r>
            <a:br>
              <a:rPr lang="en-US" sz="5400" kern="1200" dirty="0">
                <a:solidFill>
                  <a:schemeClr val="tx1"/>
                </a:solidFill>
                <a:latin typeface="+mj-lt"/>
                <a:ea typeface="+mj-ea"/>
                <a:cs typeface="+mj-cs"/>
              </a:rPr>
            </a:br>
            <a:r>
              <a:rPr lang="en-US" sz="2200" kern="1200" dirty="0">
                <a:solidFill>
                  <a:schemeClr val="tx1"/>
                </a:solidFill>
                <a:latin typeface="+mj-lt"/>
                <a:ea typeface="+mj-ea"/>
                <a:cs typeface="+mj-cs"/>
              </a:rPr>
              <a:t>correlation between WK Sales and all the columns except Store, Dept, Type and Size are insignificant</a:t>
            </a:r>
            <a:br>
              <a:rPr lang="en-US" sz="2200" kern="1200" dirty="0">
                <a:solidFill>
                  <a:schemeClr val="tx1"/>
                </a:solidFill>
                <a:latin typeface="+mj-lt"/>
                <a:ea typeface="+mj-ea"/>
                <a:cs typeface="+mj-cs"/>
              </a:rPr>
            </a:br>
            <a:br>
              <a:rPr lang="en-US" sz="5400" kern="1200" dirty="0">
                <a:solidFill>
                  <a:schemeClr val="tx1"/>
                </a:solidFill>
                <a:latin typeface="+mj-lt"/>
                <a:ea typeface="+mj-ea"/>
                <a:cs typeface="+mj-cs"/>
              </a:rPr>
            </a:br>
            <a:br>
              <a:rPr lang="en-US" sz="5400" kern="1200" dirty="0">
                <a:solidFill>
                  <a:schemeClr val="tx1"/>
                </a:solidFill>
                <a:latin typeface="+mj-lt"/>
                <a:ea typeface="+mj-ea"/>
                <a:cs typeface="+mj-cs"/>
              </a:rPr>
            </a:br>
            <a:endParaRPr lang="en-US" sz="5400" kern="1200" dirty="0">
              <a:solidFill>
                <a:schemeClr val="tx1"/>
              </a:solidFill>
              <a:latin typeface="+mj-lt"/>
              <a:ea typeface="+mj-ea"/>
              <a:cs typeface="+mj-cs"/>
            </a:endParaRPr>
          </a:p>
        </p:txBody>
      </p:sp>
      <p:grpSp>
        <p:nvGrpSpPr>
          <p:cNvPr id="1033" name="Group 103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034" name="Rectangle 103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8" name="Rectangle 103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ED78DC93-D584-F8CE-522B-E126EF917A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22492" y="853063"/>
            <a:ext cx="5536001" cy="5093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283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7" name="Group 205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058" name="Rectangle 205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1" name="Rectangle 206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CFA913-B028-D654-3F7F-DD57DFDDA794}"/>
              </a:ext>
            </a:extLst>
          </p:cNvPr>
          <p:cNvSpPr>
            <a:spLocks noGrp="1"/>
          </p:cNvSpPr>
          <p:nvPr>
            <p:ph idx="1"/>
          </p:nvPr>
        </p:nvSpPr>
        <p:spPr>
          <a:xfrm>
            <a:off x="590719" y="2330505"/>
            <a:ext cx="4559425" cy="3979585"/>
          </a:xfrm>
        </p:spPr>
        <p:txBody>
          <a:bodyPr anchor="ctr">
            <a:normAutofit/>
          </a:bodyPr>
          <a:lstStyle/>
          <a:p>
            <a:r>
              <a:rPr lang="es-ES_tradnl" sz="2000" dirty="0" err="1"/>
              <a:t>Random</a:t>
            </a:r>
            <a:r>
              <a:rPr lang="es-ES_tradnl" sz="2000" dirty="0"/>
              <a:t> Forest </a:t>
            </a:r>
            <a:r>
              <a:rPr lang="es-ES_tradnl" sz="2000" dirty="0" err="1"/>
              <a:t>Regressor</a:t>
            </a:r>
            <a:r>
              <a:rPr lang="es-ES_tradnl" sz="2000" dirty="0"/>
              <a:t> </a:t>
            </a:r>
            <a:r>
              <a:rPr lang="es-ES_tradnl" sz="2000" dirty="0" err="1"/>
              <a:t>model's</a:t>
            </a:r>
            <a:r>
              <a:rPr lang="es-ES_tradnl" sz="2000" dirty="0"/>
              <a:t> performance </a:t>
            </a:r>
            <a:r>
              <a:rPr lang="es-ES_tradnl" sz="2000" dirty="0" err="1"/>
              <a:t>is</a:t>
            </a:r>
            <a:r>
              <a:rPr lang="es-ES_tradnl" sz="2000" dirty="0"/>
              <a:t> </a:t>
            </a:r>
            <a:r>
              <a:rPr lang="es-ES_tradnl" sz="2000" dirty="0" err="1"/>
              <a:t>not</a:t>
            </a:r>
            <a:r>
              <a:rPr lang="es-ES_tradnl" sz="2000" dirty="0"/>
              <a:t> </a:t>
            </a:r>
            <a:r>
              <a:rPr lang="es-ES_tradnl" sz="2000" dirty="0" err="1"/>
              <a:t>perfect</a:t>
            </a:r>
            <a:r>
              <a:rPr lang="es-ES_tradnl" sz="2000" dirty="0"/>
              <a:t>, </a:t>
            </a:r>
            <a:r>
              <a:rPr lang="es-ES_tradnl" sz="2000" dirty="0" err="1"/>
              <a:t>but</a:t>
            </a:r>
            <a:r>
              <a:rPr lang="es-ES_tradnl" sz="2000" dirty="0"/>
              <a:t> </a:t>
            </a:r>
            <a:r>
              <a:rPr lang="es-ES_tradnl" sz="2000" dirty="0" err="1"/>
              <a:t>it's</a:t>
            </a:r>
            <a:r>
              <a:rPr lang="es-ES_tradnl" sz="2000" dirty="0"/>
              <a:t> </a:t>
            </a:r>
            <a:r>
              <a:rPr lang="es-ES_tradnl" sz="2000" dirty="0" err="1"/>
              <a:t>reasonable</a:t>
            </a:r>
            <a:r>
              <a:rPr lang="es-ES_tradnl" sz="2000" dirty="0"/>
              <a:t>.</a:t>
            </a:r>
          </a:p>
          <a:p>
            <a:endParaRPr lang="es-ES_tradnl" sz="2000" dirty="0"/>
          </a:p>
        </p:txBody>
      </p:sp>
      <p:sp>
        <p:nvSpPr>
          <p:cNvPr id="2063" name="Rectangle 206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E100B9DA-4D43-DF11-CE47-0247DA696F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9" t="1352" r="-1034" b="4360"/>
          <a:stretch/>
        </p:blipFill>
        <p:spPr bwMode="auto">
          <a:xfrm>
            <a:off x="5061538" y="1903192"/>
            <a:ext cx="6578157" cy="389630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BA1D2B0F-009F-7B4E-8566-0D91DA10901A}"/>
              </a:ext>
            </a:extLst>
          </p:cNvPr>
          <p:cNvSpPr>
            <a:spLocks noGrp="1"/>
          </p:cNvSpPr>
          <p:nvPr>
            <p:ph type="title"/>
          </p:nvPr>
        </p:nvSpPr>
        <p:spPr/>
        <p:txBody>
          <a:bodyPr/>
          <a:lstStyle/>
          <a:p>
            <a:endParaRPr lang="es-ES_tradnl" dirty="0"/>
          </a:p>
        </p:txBody>
      </p:sp>
    </p:spTree>
    <p:extLst>
      <p:ext uri="{BB962C8B-B14F-4D97-AF65-F5344CB8AC3E}">
        <p14:creationId xmlns:p14="http://schemas.microsoft.com/office/powerpoint/2010/main" val="2365919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7" name="Slide Background">
            <a:extLst>
              <a:ext uri="{FF2B5EF4-FFF2-40B4-BE49-F238E27FC236}">
                <a16:creationId xmlns:a16="http://schemas.microsoft.com/office/drawing/2014/main" id="{1575FCDF-9379-4936-90E8-B54AEF483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09" name="Rectangle 4108">
            <a:extLst>
              <a:ext uri="{FF2B5EF4-FFF2-40B4-BE49-F238E27FC236}">
                <a16:creationId xmlns:a16="http://schemas.microsoft.com/office/drawing/2014/main" id="{5C88C0A4-98F7-318B-4605-6A1315589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711607"/>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2" name="Picture 6">
            <a:extLst>
              <a:ext uri="{FF2B5EF4-FFF2-40B4-BE49-F238E27FC236}">
                <a16:creationId xmlns:a16="http://schemas.microsoft.com/office/drawing/2014/main" id="{866C09C3-BB34-1448-C149-A1C6965B2B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94647" y="68891"/>
            <a:ext cx="7030531" cy="439403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BCB683FE-5D6B-E029-2A3D-EA2F447B39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040" b="1"/>
          <a:stretch/>
        </p:blipFill>
        <p:spPr bwMode="auto">
          <a:xfrm>
            <a:off x="0" y="4252810"/>
            <a:ext cx="3446387" cy="25654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9A08136-5EF7-0787-82E9-A74FCD7D3C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544" b="3"/>
          <a:stretch/>
        </p:blipFill>
        <p:spPr bwMode="auto">
          <a:xfrm>
            <a:off x="3479574" y="4284804"/>
            <a:ext cx="3446387" cy="258091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E98B2BA-167B-B1E9-24FA-C93F44BE0AC4}"/>
              </a:ext>
            </a:extLst>
          </p:cNvPr>
          <p:cNvSpPr>
            <a:spLocks noGrp="1"/>
          </p:cNvSpPr>
          <p:nvPr>
            <p:ph idx="1"/>
          </p:nvPr>
        </p:nvSpPr>
        <p:spPr>
          <a:xfrm>
            <a:off x="8182660" y="2265908"/>
            <a:ext cx="3340555" cy="4037792"/>
          </a:xfrm>
        </p:spPr>
        <p:txBody>
          <a:bodyPr anchor="ctr">
            <a:normAutofit/>
          </a:bodyPr>
          <a:lstStyle/>
          <a:p>
            <a:r>
              <a:rPr lang="es-ES_tradnl" sz="2000" dirty="0" err="1"/>
              <a:t>Improve</a:t>
            </a:r>
            <a:r>
              <a:rPr lang="es-ES_tradnl" sz="2000" dirty="0"/>
              <a:t> </a:t>
            </a:r>
            <a:r>
              <a:rPr lang="es-ES_tradnl" sz="2000" dirty="0" err="1"/>
              <a:t>the</a:t>
            </a:r>
            <a:r>
              <a:rPr lang="es-ES_tradnl" sz="2000" dirty="0"/>
              <a:t> linear </a:t>
            </a:r>
            <a:r>
              <a:rPr lang="es-ES_tradnl" sz="2000" dirty="0" err="1"/>
              <a:t>regression</a:t>
            </a:r>
            <a:endParaRPr lang="es-ES_tradnl" sz="2000" dirty="0"/>
          </a:p>
        </p:txBody>
      </p:sp>
    </p:spTree>
    <p:extLst>
      <p:ext uri="{BB962C8B-B14F-4D97-AF65-F5344CB8AC3E}">
        <p14:creationId xmlns:p14="http://schemas.microsoft.com/office/powerpoint/2010/main" val="942997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31204-609C-EA23-58B5-605225CAEE56}"/>
              </a:ext>
            </a:extLst>
          </p:cNvPr>
          <p:cNvSpPr>
            <a:spLocks noGrp="1"/>
          </p:cNvSpPr>
          <p:nvPr>
            <p:ph type="title"/>
          </p:nvPr>
        </p:nvSpPr>
        <p:spPr/>
        <p:txBody>
          <a:bodyPr/>
          <a:lstStyle/>
          <a:p>
            <a:r>
              <a:rPr lang="es-ES_tradnl" dirty="0" err="1"/>
              <a:t>Our</a:t>
            </a:r>
            <a:r>
              <a:rPr lang="es-ES_tradnl" dirty="0"/>
              <a:t> </a:t>
            </a:r>
            <a:r>
              <a:rPr lang="es-ES_tradnl" dirty="0" err="1"/>
              <a:t>metric</a:t>
            </a:r>
            <a:r>
              <a:rPr lang="es-ES_tradnl" dirty="0"/>
              <a:t> </a:t>
            </a:r>
            <a:r>
              <a:rPr lang="es-ES_tradnl" dirty="0" err="1"/>
              <a:t>for</a:t>
            </a:r>
            <a:r>
              <a:rPr lang="es-ES_tradnl" dirty="0"/>
              <a:t> </a:t>
            </a:r>
            <a:r>
              <a:rPr lang="es-ES_tradnl" dirty="0" err="1"/>
              <a:t>this</a:t>
            </a:r>
            <a:r>
              <a:rPr lang="es-ES_tradnl" dirty="0"/>
              <a:t> </a:t>
            </a:r>
            <a:r>
              <a:rPr lang="es-ES_tradnl" dirty="0" err="1"/>
              <a:t>project</a:t>
            </a:r>
            <a:r>
              <a:rPr lang="es-ES_tradnl" dirty="0"/>
              <a:t> </a:t>
            </a:r>
            <a:r>
              <a:rPr lang="es-ES_tradnl" dirty="0" err="1"/>
              <a:t>is</a:t>
            </a:r>
            <a:r>
              <a:rPr lang="es-ES_tradnl" dirty="0"/>
              <a:t> </a:t>
            </a:r>
            <a:r>
              <a:rPr lang="es-ES_tradnl" dirty="0" err="1"/>
              <a:t>weighted</a:t>
            </a:r>
            <a:r>
              <a:rPr lang="es-ES_tradnl" dirty="0"/>
              <a:t> mean absolute error (WMAE):</a:t>
            </a:r>
          </a:p>
        </p:txBody>
      </p:sp>
      <p:sp>
        <p:nvSpPr>
          <p:cNvPr id="3" name="Content Placeholder 2">
            <a:extLst>
              <a:ext uri="{FF2B5EF4-FFF2-40B4-BE49-F238E27FC236}">
                <a16:creationId xmlns:a16="http://schemas.microsoft.com/office/drawing/2014/main" id="{78A9AAF3-2A11-224B-2A44-7E5F770870F0}"/>
              </a:ext>
            </a:extLst>
          </p:cNvPr>
          <p:cNvSpPr>
            <a:spLocks noGrp="1"/>
          </p:cNvSpPr>
          <p:nvPr>
            <p:ph idx="1"/>
          </p:nvPr>
        </p:nvSpPr>
        <p:spPr/>
        <p:txBody>
          <a:bodyPr/>
          <a:lstStyle/>
          <a:p>
            <a:r>
              <a:rPr lang="es-ES_tradnl" dirty="0" err="1"/>
              <a:t>Weighted</a:t>
            </a:r>
            <a:r>
              <a:rPr lang="es-ES_tradnl" dirty="0"/>
              <a:t> Mean Absolute Error (WMAE): 3008.541619381292 </a:t>
            </a:r>
          </a:p>
        </p:txBody>
      </p:sp>
      <p:pic>
        <p:nvPicPr>
          <p:cNvPr id="3074" name="Picture 2" descr="title">
            <a:extLst>
              <a:ext uri="{FF2B5EF4-FFF2-40B4-BE49-F238E27FC236}">
                <a16:creationId xmlns:a16="http://schemas.microsoft.com/office/drawing/2014/main" id="{A2B45D31-97C9-1946-900B-46FF42B00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0" y="2647950"/>
            <a:ext cx="62865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414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60A247B-C3FC-48CE-1B10-073B19D0F384}"/>
              </a:ext>
            </a:extLst>
          </p:cNvPr>
          <p:cNvSpPr>
            <a:spLocks noGrp="1"/>
          </p:cNvSpPr>
          <p:nvPr>
            <p:ph type="title"/>
          </p:nvPr>
        </p:nvSpPr>
        <p:spPr>
          <a:xfrm>
            <a:off x="686834" y="1153572"/>
            <a:ext cx="3200400" cy="4461163"/>
          </a:xfrm>
        </p:spPr>
        <p:txBody>
          <a:bodyPr>
            <a:normAutofit/>
          </a:bodyPr>
          <a:lstStyle/>
          <a:p>
            <a:r>
              <a:rPr lang="es-MX">
                <a:solidFill>
                  <a:srgbClr val="FFFFFF"/>
                </a:solidFill>
              </a:rPr>
              <a:t> Tableau Results </a:t>
            </a:r>
          </a:p>
        </p:txBody>
      </p:sp>
      <p:sp>
        <p:nvSpPr>
          <p:cNvPr id="15"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Marcador de contenido 2">
            <a:extLst>
              <a:ext uri="{FF2B5EF4-FFF2-40B4-BE49-F238E27FC236}">
                <a16:creationId xmlns:a16="http://schemas.microsoft.com/office/drawing/2014/main" id="{26C683AD-ADA2-76EE-EECC-E27A631C0AA3}"/>
              </a:ext>
            </a:extLst>
          </p:cNvPr>
          <p:cNvSpPr>
            <a:spLocks noGrp="1"/>
          </p:cNvSpPr>
          <p:nvPr>
            <p:ph idx="1"/>
          </p:nvPr>
        </p:nvSpPr>
        <p:spPr>
          <a:xfrm>
            <a:off x="4447308" y="591344"/>
            <a:ext cx="6906491" cy="5585619"/>
          </a:xfrm>
        </p:spPr>
        <p:txBody>
          <a:bodyPr anchor="ctr">
            <a:normAutofit/>
          </a:bodyPr>
          <a:lstStyle/>
          <a:p>
            <a:r>
              <a:rPr lang="es-MX" b="0" i="0" u="sng" strike="noStrike" dirty="0">
                <a:effectLst/>
                <a:latin typeface="-apple-system"/>
                <a:hlinkClick r:id="rId2"/>
              </a:rPr>
              <a:t>https://public.tableau.com/app/profile/santiago.ayala.lomelin/viz/WalmartProyecto4/Dashboard1?publish=yes</a:t>
            </a:r>
            <a:endParaRPr lang="es-MX" b="0" i="0" u="none" strike="noStrike" dirty="0">
              <a:effectLst/>
              <a:latin typeface="-apple-system"/>
            </a:endParaRPr>
          </a:p>
          <a:p>
            <a:pPr marL="0" indent="0">
              <a:buNone/>
            </a:pPr>
            <a:endParaRPr lang="es-MX" dirty="0"/>
          </a:p>
        </p:txBody>
      </p:sp>
    </p:spTree>
    <p:extLst>
      <p:ext uri="{BB962C8B-B14F-4D97-AF65-F5344CB8AC3E}">
        <p14:creationId xmlns:p14="http://schemas.microsoft.com/office/powerpoint/2010/main" val="2560172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A840A8-9B53-2474-2012-4B642B3107FC}"/>
              </a:ext>
            </a:extLst>
          </p:cNvPr>
          <p:cNvSpPr>
            <a:spLocks noGrp="1"/>
          </p:cNvSpPr>
          <p:nvPr>
            <p:ph type="title"/>
          </p:nvPr>
        </p:nvSpPr>
        <p:spPr>
          <a:xfrm>
            <a:off x="630936" y="502920"/>
            <a:ext cx="3419856" cy="1463040"/>
          </a:xfrm>
        </p:spPr>
        <p:txBody>
          <a:bodyPr anchor="ctr">
            <a:normAutofit/>
          </a:bodyPr>
          <a:lstStyle/>
          <a:p>
            <a:r>
              <a:rPr lang="es-MX" sz="4800" dirty="0"/>
              <a:t>Conclusions</a:t>
            </a:r>
          </a:p>
        </p:txBody>
      </p:sp>
      <p:sp>
        <p:nvSpPr>
          <p:cNvPr id="615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1C6CD62-A7A1-36F1-B248-9386162A92E6}"/>
              </a:ext>
            </a:extLst>
          </p:cNvPr>
          <p:cNvSpPr>
            <a:spLocks noGrp="1"/>
          </p:cNvSpPr>
          <p:nvPr>
            <p:ph idx="1"/>
          </p:nvPr>
        </p:nvSpPr>
        <p:spPr>
          <a:xfrm>
            <a:off x="630936" y="2379644"/>
            <a:ext cx="10922232" cy="3274764"/>
          </a:xfrm>
        </p:spPr>
        <p:txBody>
          <a:bodyPr anchor="ctr">
            <a:normAutofit/>
          </a:bodyPr>
          <a:lstStyle/>
          <a:p>
            <a:r>
              <a:rPr lang="es-MX" sz="2200" dirty="0"/>
              <a:t>While no single model achieved perfect performance, the Random Forest Regressor with hyperparameter tuning and feature selection demonstrated reasonable predictive power for weekly sales prediction. Further improvements could be explored by fine-tuning model parameters, trying different feature engineering techniques, and incorporating additional relevant data if available.</a:t>
            </a:r>
          </a:p>
        </p:txBody>
      </p:sp>
    </p:spTree>
    <p:extLst>
      <p:ext uri="{BB962C8B-B14F-4D97-AF65-F5344CB8AC3E}">
        <p14:creationId xmlns:p14="http://schemas.microsoft.com/office/powerpoint/2010/main" val="2355074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Walmart, el minorista más poderoso del mundo - Tentulogo">
            <a:extLst>
              <a:ext uri="{FF2B5EF4-FFF2-40B4-BE49-F238E27FC236}">
                <a16:creationId xmlns:a16="http://schemas.microsoft.com/office/drawing/2014/main" id="{1F8B5B83-BF84-F96A-7E86-3E70C0F5373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850" b="844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545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775955D-3E8C-A191-6FCB-15FB6F750F6C}"/>
              </a:ext>
            </a:extLst>
          </p:cNvPr>
          <p:cNvSpPr>
            <a:spLocks noGrp="1"/>
          </p:cNvSpPr>
          <p:nvPr>
            <p:ph type="title"/>
          </p:nvPr>
        </p:nvSpPr>
        <p:spPr>
          <a:xfrm>
            <a:off x="5297762" y="329184"/>
            <a:ext cx="6251110" cy="1783080"/>
          </a:xfrm>
        </p:spPr>
        <p:txBody>
          <a:bodyPr anchor="b">
            <a:normAutofit/>
          </a:bodyPr>
          <a:lstStyle/>
          <a:p>
            <a:r>
              <a:rPr lang="es-MX" sz="5400"/>
              <a:t>Overview:</a:t>
            </a:r>
          </a:p>
        </p:txBody>
      </p:sp>
      <p:pic>
        <p:nvPicPr>
          <p:cNvPr id="5" name="Picture 4" descr="Graphs on a display with reflection of office">
            <a:extLst>
              <a:ext uri="{FF2B5EF4-FFF2-40B4-BE49-F238E27FC236}">
                <a16:creationId xmlns:a16="http://schemas.microsoft.com/office/drawing/2014/main" id="{EEA13C5F-E217-DCBF-ED4D-644E7BF33580}"/>
              </a:ext>
            </a:extLst>
          </p:cNvPr>
          <p:cNvPicPr>
            <a:picLocks noChangeAspect="1"/>
          </p:cNvPicPr>
          <p:nvPr/>
        </p:nvPicPr>
        <p:blipFill rotWithShape="1">
          <a:blip r:embed="rId2"/>
          <a:srcRect l="19948" r="3472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BE8DD0A6-D885-C11F-B86E-87327D946591}"/>
              </a:ext>
            </a:extLst>
          </p:cNvPr>
          <p:cNvSpPr>
            <a:spLocks noGrp="1"/>
          </p:cNvSpPr>
          <p:nvPr>
            <p:ph idx="1"/>
          </p:nvPr>
        </p:nvSpPr>
        <p:spPr>
          <a:xfrm>
            <a:off x="5297762" y="2706624"/>
            <a:ext cx="6251110" cy="3483864"/>
          </a:xfrm>
        </p:spPr>
        <p:txBody>
          <a:bodyPr>
            <a:normAutofit/>
          </a:bodyPr>
          <a:lstStyle/>
          <a:p>
            <a:r>
              <a:rPr lang="es-MX" sz="1500" dirty="0"/>
              <a:t>Walmart Sales</a:t>
            </a:r>
          </a:p>
          <a:p>
            <a:pPr lvl="1"/>
            <a:r>
              <a:rPr lang="es-MX" sz="1500" dirty="0"/>
              <a:t>Data obtained from </a:t>
            </a:r>
          </a:p>
          <a:p>
            <a:pPr lvl="2"/>
            <a:r>
              <a:rPr lang="es-MX" sz="1500" dirty="0">
                <a:hlinkClick r:id="rId3"/>
              </a:rPr>
              <a:t>https://www.kaggle.com/code/aslanahmedov/walmart-sales-forecasting/input</a:t>
            </a:r>
            <a:endParaRPr lang="es-MX" sz="1500" dirty="0"/>
          </a:p>
          <a:p>
            <a:pPr marL="914400" lvl="2" indent="0">
              <a:buNone/>
            </a:pPr>
            <a:endParaRPr lang="es-MX" sz="1500" dirty="0"/>
          </a:p>
          <a:p>
            <a:pPr lvl="1"/>
            <a:r>
              <a:rPr lang="es-MX" sz="1500" dirty="0"/>
              <a:t>Data contains sales from 2010 to 2012</a:t>
            </a:r>
          </a:p>
          <a:p>
            <a:pPr lvl="1"/>
            <a:r>
              <a:rPr lang="es-MX" sz="1500" dirty="0"/>
              <a:t>The project aims to predict sales using Lineal Regression and Random Regression models.</a:t>
            </a:r>
          </a:p>
          <a:p>
            <a:pPr lvl="1"/>
            <a:r>
              <a:rPr lang="es-MX" sz="1500" dirty="0"/>
              <a:t>We used 4 data sets and merged them:</a:t>
            </a:r>
          </a:p>
          <a:p>
            <a:pPr lvl="2"/>
            <a:r>
              <a:rPr lang="es-MX" sz="1500" dirty="0"/>
              <a:t>Features</a:t>
            </a:r>
          </a:p>
          <a:p>
            <a:pPr lvl="2"/>
            <a:r>
              <a:rPr lang="es-MX" sz="1500" dirty="0"/>
              <a:t>Test</a:t>
            </a:r>
          </a:p>
          <a:p>
            <a:pPr lvl="2"/>
            <a:r>
              <a:rPr lang="es-MX" sz="1500" dirty="0"/>
              <a:t>Stores</a:t>
            </a:r>
          </a:p>
          <a:p>
            <a:pPr lvl="2"/>
            <a:r>
              <a:rPr lang="es-MX" sz="1500" dirty="0"/>
              <a:t>Train</a:t>
            </a:r>
          </a:p>
          <a:p>
            <a:pPr lvl="2"/>
            <a:endParaRPr lang="es-MX" sz="1500" dirty="0"/>
          </a:p>
          <a:p>
            <a:pPr lvl="2"/>
            <a:endParaRPr lang="es-MX" sz="1500" dirty="0"/>
          </a:p>
        </p:txBody>
      </p:sp>
    </p:spTree>
    <p:extLst>
      <p:ext uri="{BB962C8B-B14F-4D97-AF65-F5344CB8AC3E}">
        <p14:creationId xmlns:p14="http://schemas.microsoft.com/office/powerpoint/2010/main" val="907605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775955D-3E8C-A191-6FCB-15FB6F750F6C}"/>
              </a:ext>
            </a:extLst>
          </p:cNvPr>
          <p:cNvSpPr>
            <a:spLocks noGrp="1"/>
          </p:cNvSpPr>
          <p:nvPr>
            <p:ph type="title"/>
          </p:nvPr>
        </p:nvSpPr>
        <p:spPr>
          <a:xfrm>
            <a:off x="5297762" y="329184"/>
            <a:ext cx="6251110" cy="1783080"/>
          </a:xfrm>
        </p:spPr>
        <p:txBody>
          <a:bodyPr anchor="b">
            <a:normAutofit/>
          </a:bodyPr>
          <a:lstStyle/>
          <a:p>
            <a:r>
              <a:rPr lang="es-MX" sz="5400" dirty="0"/>
              <a:t>Background</a:t>
            </a:r>
          </a:p>
        </p:txBody>
      </p:sp>
      <p:pic>
        <p:nvPicPr>
          <p:cNvPr id="5" name="Picture 4" descr="Graphs on a display with reflection of office">
            <a:extLst>
              <a:ext uri="{FF2B5EF4-FFF2-40B4-BE49-F238E27FC236}">
                <a16:creationId xmlns:a16="http://schemas.microsoft.com/office/drawing/2014/main" id="{EEA13C5F-E217-DCBF-ED4D-644E7BF33580}"/>
              </a:ext>
            </a:extLst>
          </p:cNvPr>
          <p:cNvPicPr>
            <a:picLocks noChangeAspect="1"/>
          </p:cNvPicPr>
          <p:nvPr/>
        </p:nvPicPr>
        <p:blipFill rotWithShape="1">
          <a:blip r:embed="rId2"/>
          <a:srcRect l="19948" r="3472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BE8DD0A6-D885-C11F-B86E-87327D946591}"/>
              </a:ext>
            </a:extLst>
          </p:cNvPr>
          <p:cNvSpPr>
            <a:spLocks noGrp="1"/>
          </p:cNvSpPr>
          <p:nvPr>
            <p:ph idx="1"/>
          </p:nvPr>
        </p:nvSpPr>
        <p:spPr>
          <a:xfrm>
            <a:off x="5297762" y="2706624"/>
            <a:ext cx="6251110" cy="3483864"/>
          </a:xfrm>
        </p:spPr>
        <p:txBody>
          <a:bodyPr>
            <a:normAutofit/>
          </a:bodyPr>
          <a:lstStyle/>
          <a:p>
            <a:r>
              <a:rPr lang="es-MX" sz="2000" dirty="0"/>
              <a:t>Walmart has provided a data combining of 45 stores including store information and monthly sales. </a:t>
            </a:r>
          </a:p>
          <a:p>
            <a:r>
              <a:rPr lang="es-MX" sz="2000" dirty="0"/>
              <a:t>The data is provided on weekly basis. </a:t>
            </a:r>
          </a:p>
          <a:p>
            <a:r>
              <a:rPr lang="es-MX" sz="2000" dirty="0"/>
              <a:t>Walmart tries to find </a:t>
            </a:r>
            <a:r>
              <a:rPr lang="es-MX" sz="2000" b="1" dirty="0"/>
              <a:t>the impact of holidays </a:t>
            </a:r>
            <a:r>
              <a:rPr lang="es-MX" sz="2000" dirty="0"/>
              <a:t>on the sales of store. </a:t>
            </a:r>
          </a:p>
          <a:p>
            <a:r>
              <a:rPr lang="es-MX" sz="2000" dirty="0"/>
              <a:t>For which it has included four holidays’ weeks into the dataset which are Christmas, Thanksgiving, Super bowl, Labor Day. </a:t>
            </a:r>
          </a:p>
        </p:txBody>
      </p:sp>
    </p:spTree>
    <p:extLst>
      <p:ext uri="{BB962C8B-B14F-4D97-AF65-F5344CB8AC3E}">
        <p14:creationId xmlns:p14="http://schemas.microsoft.com/office/powerpoint/2010/main" val="3079471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C43B5C-0F9F-9B14-DBD6-3030F8E3855D}"/>
              </a:ext>
            </a:extLst>
          </p:cNvPr>
          <p:cNvSpPr>
            <a:spLocks noGrp="1"/>
          </p:cNvSpPr>
          <p:nvPr>
            <p:ph type="title"/>
          </p:nvPr>
        </p:nvSpPr>
        <p:spPr>
          <a:xfrm>
            <a:off x="630936" y="639520"/>
            <a:ext cx="3429000" cy="1719072"/>
          </a:xfrm>
        </p:spPr>
        <p:txBody>
          <a:bodyPr anchor="b">
            <a:normAutofit/>
          </a:bodyPr>
          <a:lstStyle/>
          <a:p>
            <a:r>
              <a:rPr lang="es-MX" sz="5400"/>
              <a:t>Data Clean up:</a:t>
            </a:r>
          </a:p>
        </p:txBody>
      </p:sp>
      <p:sp>
        <p:nvSpPr>
          <p:cNvPr id="103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2892224-89E7-BF4C-020F-D5FCDB459200}"/>
              </a:ext>
            </a:extLst>
          </p:cNvPr>
          <p:cNvSpPr>
            <a:spLocks noGrp="1"/>
          </p:cNvSpPr>
          <p:nvPr>
            <p:ph idx="1"/>
          </p:nvPr>
        </p:nvSpPr>
        <p:spPr>
          <a:xfrm>
            <a:off x="630936" y="2807207"/>
            <a:ext cx="3167631" cy="3548165"/>
          </a:xfrm>
        </p:spPr>
        <p:txBody>
          <a:bodyPr anchor="t">
            <a:normAutofit/>
          </a:bodyPr>
          <a:lstStyle/>
          <a:p>
            <a:r>
              <a:rPr lang="es-MX" sz="2200" dirty="0"/>
              <a:t>Spark Session was used due to the big data.</a:t>
            </a:r>
          </a:p>
          <a:p>
            <a:r>
              <a:rPr lang="es-MX" sz="2200" dirty="0"/>
              <a:t>Using code and seaborn lineal plot heatmap, determine the relation and correlation between the variables.</a:t>
            </a:r>
          </a:p>
          <a:p>
            <a:pPr marL="0" indent="0">
              <a:buNone/>
            </a:pPr>
            <a:endParaRPr lang="es-MX" sz="2200" dirty="0"/>
          </a:p>
        </p:txBody>
      </p:sp>
      <p:pic>
        <p:nvPicPr>
          <p:cNvPr id="1026" name="Picture 2">
            <a:extLst>
              <a:ext uri="{FF2B5EF4-FFF2-40B4-BE49-F238E27FC236}">
                <a16:creationId xmlns:a16="http://schemas.microsoft.com/office/drawing/2014/main" id="{5C3D2063-1F85-617C-D53B-2E75C8AEA90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5" y="900513"/>
            <a:ext cx="7181943" cy="5260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783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702A838-DEC5-2F06-19EF-4EA5CC614F92}"/>
              </a:ext>
            </a:extLst>
          </p:cNvPr>
          <p:cNvSpPr>
            <a:spLocks noGrp="1"/>
          </p:cNvSpPr>
          <p:nvPr>
            <p:ph type="title"/>
          </p:nvPr>
        </p:nvSpPr>
        <p:spPr>
          <a:xfrm>
            <a:off x="630936" y="502920"/>
            <a:ext cx="3419856" cy="1463040"/>
          </a:xfrm>
        </p:spPr>
        <p:txBody>
          <a:bodyPr anchor="ctr">
            <a:normAutofit/>
          </a:bodyPr>
          <a:lstStyle/>
          <a:p>
            <a:r>
              <a:rPr lang="es-MX" sz="4800"/>
              <a:t>Data Clean up:</a:t>
            </a:r>
          </a:p>
        </p:txBody>
      </p:sp>
      <p:sp>
        <p:nvSpPr>
          <p:cNvPr id="205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548A6943-528A-1F0D-2665-D4041A66A0C2}"/>
              </a:ext>
            </a:extLst>
          </p:cNvPr>
          <p:cNvSpPr>
            <a:spLocks noGrp="1"/>
          </p:cNvSpPr>
          <p:nvPr>
            <p:ph idx="1"/>
          </p:nvPr>
        </p:nvSpPr>
        <p:spPr>
          <a:xfrm>
            <a:off x="4654295" y="502920"/>
            <a:ext cx="6894576" cy="1463040"/>
          </a:xfrm>
        </p:spPr>
        <p:txBody>
          <a:bodyPr anchor="ctr">
            <a:normAutofit/>
          </a:bodyPr>
          <a:lstStyle/>
          <a:p>
            <a:r>
              <a:rPr lang="es-MX" sz="2000" dirty="0"/>
              <a:t>Relation of Stores vs Weekly Sales</a:t>
            </a:r>
          </a:p>
          <a:p>
            <a:r>
              <a:rPr lang="es-MX" sz="2000" dirty="0"/>
              <a:t>The data has no too much missing values. All columns was checked.</a:t>
            </a:r>
          </a:p>
          <a:p>
            <a:pPr lvl="1"/>
            <a:endParaRPr lang="es-MX" sz="2000" dirty="0"/>
          </a:p>
        </p:txBody>
      </p:sp>
      <p:pic>
        <p:nvPicPr>
          <p:cNvPr id="2050" name="Picture 2">
            <a:extLst>
              <a:ext uri="{FF2B5EF4-FFF2-40B4-BE49-F238E27FC236}">
                <a16:creationId xmlns:a16="http://schemas.microsoft.com/office/drawing/2014/main" id="{94B184C3-A970-4577-EA62-7CF940003ED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2523743"/>
            <a:ext cx="10917936" cy="349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636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6FDD253-B6CD-FCB4-E358-1B675B34939A}"/>
              </a:ext>
            </a:extLst>
          </p:cNvPr>
          <p:cNvSpPr>
            <a:spLocks noGrp="1"/>
          </p:cNvSpPr>
          <p:nvPr>
            <p:ph type="title"/>
          </p:nvPr>
        </p:nvSpPr>
        <p:spPr>
          <a:xfrm>
            <a:off x="630936" y="502920"/>
            <a:ext cx="3419856" cy="1463040"/>
          </a:xfrm>
        </p:spPr>
        <p:txBody>
          <a:bodyPr anchor="ctr">
            <a:normAutofit/>
          </a:bodyPr>
          <a:lstStyle/>
          <a:p>
            <a:r>
              <a:rPr lang="es-MX" sz="4800"/>
              <a:t>Data clean up:</a:t>
            </a:r>
          </a:p>
        </p:txBody>
      </p:sp>
      <p:sp>
        <p:nvSpPr>
          <p:cNvPr id="308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3E737A66-FF01-E830-361E-DC74F1F5EEBF}"/>
              </a:ext>
            </a:extLst>
          </p:cNvPr>
          <p:cNvSpPr>
            <a:spLocks noGrp="1"/>
          </p:cNvSpPr>
          <p:nvPr>
            <p:ph idx="1"/>
          </p:nvPr>
        </p:nvSpPr>
        <p:spPr>
          <a:xfrm>
            <a:off x="4654295" y="502920"/>
            <a:ext cx="6894576" cy="1463040"/>
          </a:xfrm>
        </p:spPr>
        <p:txBody>
          <a:bodyPr anchor="ctr">
            <a:normAutofit/>
          </a:bodyPr>
          <a:lstStyle/>
          <a:p>
            <a:r>
              <a:rPr lang="es-MX" sz="2200" dirty="0"/>
              <a:t>Relation between WK Sales and Fuel Price</a:t>
            </a:r>
          </a:p>
          <a:p>
            <a:pPr lvl="1"/>
            <a:r>
              <a:rPr lang="es-MX" sz="1800" dirty="0"/>
              <a:t>We noticed that Fuel Price and WK Sales doen’t have any correlation</a:t>
            </a:r>
          </a:p>
        </p:txBody>
      </p:sp>
      <p:pic>
        <p:nvPicPr>
          <p:cNvPr id="3074" name="Picture 2">
            <a:extLst>
              <a:ext uri="{FF2B5EF4-FFF2-40B4-BE49-F238E27FC236}">
                <a16:creationId xmlns:a16="http://schemas.microsoft.com/office/drawing/2014/main" id="{3DC45EE3-5C9F-CA4D-AD35-68799F2125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2510095"/>
            <a:ext cx="10917936" cy="3521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047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644E60E-439D-1885-1AF3-A188563E976A}"/>
              </a:ext>
            </a:extLst>
          </p:cNvPr>
          <p:cNvSpPr>
            <a:spLocks noGrp="1"/>
          </p:cNvSpPr>
          <p:nvPr>
            <p:ph type="title"/>
          </p:nvPr>
        </p:nvSpPr>
        <p:spPr>
          <a:xfrm>
            <a:off x="630936" y="502920"/>
            <a:ext cx="3419856" cy="1463040"/>
          </a:xfrm>
        </p:spPr>
        <p:txBody>
          <a:bodyPr anchor="ctr">
            <a:normAutofit/>
          </a:bodyPr>
          <a:lstStyle/>
          <a:p>
            <a:r>
              <a:rPr lang="es-MX" sz="4800"/>
              <a:t>Data Clean up:</a:t>
            </a:r>
          </a:p>
        </p:txBody>
      </p:sp>
      <p:sp>
        <p:nvSpPr>
          <p:cNvPr id="410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7E5A6793-983F-EA5F-3132-6B72C0D0A0FB}"/>
              </a:ext>
            </a:extLst>
          </p:cNvPr>
          <p:cNvSpPr>
            <a:spLocks noGrp="1"/>
          </p:cNvSpPr>
          <p:nvPr>
            <p:ph idx="1"/>
          </p:nvPr>
        </p:nvSpPr>
        <p:spPr>
          <a:xfrm>
            <a:off x="4654295" y="502920"/>
            <a:ext cx="6894576" cy="1463040"/>
          </a:xfrm>
        </p:spPr>
        <p:txBody>
          <a:bodyPr anchor="ctr">
            <a:normAutofit/>
          </a:bodyPr>
          <a:lstStyle/>
          <a:p>
            <a:r>
              <a:rPr lang="es-MX" sz="2200" dirty="0"/>
              <a:t>WK Sales vs CPI (Consumer Price Index)</a:t>
            </a:r>
          </a:p>
          <a:p>
            <a:pPr lvl="1"/>
            <a:r>
              <a:rPr lang="es-MX" sz="2200" dirty="0"/>
              <a:t>There isn’t any relation between them.</a:t>
            </a:r>
          </a:p>
        </p:txBody>
      </p:sp>
      <p:pic>
        <p:nvPicPr>
          <p:cNvPr id="4098" name="Picture 2">
            <a:extLst>
              <a:ext uri="{FF2B5EF4-FFF2-40B4-BE49-F238E27FC236}">
                <a16:creationId xmlns:a16="http://schemas.microsoft.com/office/drawing/2014/main" id="{1589216C-4BE1-445A-F324-B657E69BA1B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2523743"/>
            <a:ext cx="10917936" cy="349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023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D9D4C2E-C3DF-70E9-D39A-5AD20BD7C445}"/>
              </a:ext>
            </a:extLst>
          </p:cNvPr>
          <p:cNvSpPr>
            <a:spLocks noGrp="1"/>
          </p:cNvSpPr>
          <p:nvPr>
            <p:ph type="title"/>
          </p:nvPr>
        </p:nvSpPr>
        <p:spPr>
          <a:xfrm>
            <a:off x="630936" y="502920"/>
            <a:ext cx="3419856" cy="1463040"/>
          </a:xfrm>
        </p:spPr>
        <p:txBody>
          <a:bodyPr anchor="ctr">
            <a:normAutofit/>
          </a:bodyPr>
          <a:lstStyle/>
          <a:p>
            <a:r>
              <a:rPr lang="es-MX" sz="4800"/>
              <a:t>Data Clean up:</a:t>
            </a:r>
          </a:p>
        </p:txBody>
      </p:sp>
      <p:sp>
        <p:nvSpPr>
          <p:cNvPr id="512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CFA90E1A-A1A0-005C-4170-A628A29880B4}"/>
              </a:ext>
            </a:extLst>
          </p:cNvPr>
          <p:cNvSpPr>
            <a:spLocks noGrp="1"/>
          </p:cNvSpPr>
          <p:nvPr>
            <p:ph idx="1"/>
          </p:nvPr>
        </p:nvSpPr>
        <p:spPr>
          <a:xfrm>
            <a:off x="4654295" y="502920"/>
            <a:ext cx="6894576" cy="1463040"/>
          </a:xfrm>
        </p:spPr>
        <p:txBody>
          <a:bodyPr anchor="ctr">
            <a:normAutofit/>
          </a:bodyPr>
          <a:lstStyle/>
          <a:p>
            <a:r>
              <a:rPr lang="es-MX" sz="2200"/>
              <a:t>WK Sales vs Temperature</a:t>
            </a:r>
          </a:p>
          <a:p>
            <a:pPr lvl="1"/>
            <a:r>
              <a:rPr lang="es-MX" sz="2200"/>
              <a:t>There isn’t any relation between them</a:t>
            </a:r>
          </a:p>
        </p:txBody>
      </p:sp>
      <p:pic>
        <p:nvPicPr>
          <p:cNvPr id="5122" name="Picture 2">
            <a:extLst>
              <a:ext uri="{FF2B5EF4-FFF2-40B4-BE49-F238E27FC236}">
                <a16:creationId xmlns:a16="http://schemas.microsoft.com/office/drawing/2014/main" id="{87570E11-0C3D-515D-927E-F8C5EFBD940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2523743"/>
            <a:ext cx="10917936" cy="349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88745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TotalTime>
  <Words>409</Words>
  <Application>Microsoft Macintosh PowerPoint</Application>
  <PresentationFormat>Widescreen</PresentationFormat>
  <Paragraphs>50</Paragraphs>
  <Slides>16</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-apple-system</vt:lpstr>
      <vt:lpstr>Arial</vt:lpstr>
      <vt:lpstr>Calibri</vt:lpstr>
      <vt:lpstr>Calibri Light</vt:lpstr>
      <vt:lpstr>Tema de Office</vt:lpstr>
      <vt:lpstr>Project # 4 Data Model Implementation</vt:lpstr>
      <vt:lpstr>PowerPoint Presentation</vt:lpstr>
      <vt:lpstr>Overview:</vt:lpstr>
      <vt:lpstr>Background</vt:lpstr>
      <vt:lpstr>Data Clean up:</vt:lpstr>
      <vt:lpstr>Data Clean up:</vt:lpstr>
      <vt:lpstr>Data clean up:</vt:lpstr>
      <vt:lpstr>Data Clean up:</vt:lpstr>
      <vt:lpstr>Data Clean up:</vt:lpstr>
      <vt:lpstr>Data clean up:</vt:lpstr>
      <vt:lpstr>Correlation with store and Isholiday correlation between WK Sales and all the columns except Store, Dept, Type and Size are insignificant   </vt:lpstr>
      <vt:lpstr>PowerPoint Presentation</vt:lpstr>
      <vt:lpstr>PowerPoint Presentation</vt:lpstr>
      <vt:lpstr>Our metric for this project is weighted mean absolute error (WMAE):</vt:lpstr>
      <vt:lpstr> Tableau Results </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 4 Data Model Implementation</dc:title>
  <dc:creator>Ana Brissa Miranda Espinosa</dc:creator>
  <cp:lastModifiedBy>Sofia Garrido Rivera</cp:lastModifiedBy>
  <cp:revision>3</cp:revision>
  <dcterms:created xsi:type="dcterms:W3CDTF">2024-03-19T05:33:35Z</dcterms:created>
  <dcterms:modified xsi:type="dcterms:W3CDTF">2024-03-20T00:53:23Z</dcterms:modified>
</cp:coreProperties>
</file>